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79" r:id="rId10"/>
    <p:sldId id="264" r:id="rId11"/>
    <p:sldId id="265" r:id="rId12"/>
    <p:sldId id="272" r:id="rId13"/>
    <p:sldId id="271" r:id="rId14"/>
    <p:sldId id="275" r:id="rId15"/>
    <p:sldId id="274" r:id="rId16"/>
    <p:sldId id="276" r:id="rId17"/>
    <p:sldId id="273" r:id="rId18"/>
    <p:sldId id="266" r:id="rId19"/>
    <p:sldId id="269" r:id="rId20"/>
    <p:sldId id="267" r:id="rId21"/>
    <p:sldId id="270" r:id="rId22"/>
    <p:sldId id="277" r:id="rId23"/>
    <p:sldId id="278" r:id="rId24"/>
    <p:sldId id="26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C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46" autoAdjust="0"/>
    <p:restoredTop sz="94660"/>
  </p:normalViewPr>
  <p:slideViewPr>
    <p:cSldViewPr snapToGrid="0">
      <p:cViewPr varScale="1">
        <p:scale>
          <a:sx n="72" d="100"/>
          <a:sy n="72" d="100"/>
        </p:scale>
        <p:origin x="149" y="10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g>
</file>

<file path=ppt/media/image27.png>
</file>

<file path=ppt/media/image28.jpg>
</file>

<file path=ppt/media/image29.jp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jpg>
</file>

<file path=ppt/media/image36.jpg>
</file>

<file path=ppt/media/image37.jpe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7A5FC-E774-4A18-80E0-BB0F6328B8E1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E2A58-2706-4D78-98A0-9C69BD87FE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4696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it has two parts. The first part of the species name identifies the genus to which the species belongs; the second part identifies the species within the genus.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E2A58-2706-4D78-98A0-9C69BD87FE3C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386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318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89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4771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063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5303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5257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4070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552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9039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306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6396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82DB8-1C4E-4A3B-BBF0-E40CB22F1259}" type="datetimeFigureOut">
              <a:rPr lang="en-CA" smtClean="0"/>
              <a:t>2022-01-08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AD1EB-4C46-4B07-B22B-3412DD3A76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104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mmon_descent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3E1712-9231-4959-B57B-4D4828792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AE7B2F0-B92F-48A3-88FE-909821B3AF1A}"/>
              </a:ext>
            </a:extLst>
          </p:cNvPr>
          <p:cNvSpPr/>
          <p:nvPr/>
        </p:nvSpPr>
        <p:spPr>
          <a:xfrm>
            <a:off x="1122760" y="149382"/>
            <a:ext cx="8707772" cy="826317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tx1"/>
                </a:solidFill>
              </a:rPr>
              <a:t>Taxonomy, systematics and phylogenies</a:t>
            </a:r>
          </a:p>
        </p:txBody>
      </p:sp>
    </p:spTree>
    <p:extLst>
      <p:ext uri="{BB962C8B-B14F-4D97-AF65-F5344CB8AC3E}">
        <p14:creationId xmlns:p14="http://schemas.microsoft.com/office/powerpoint/2010/main" val="2399073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8C80CC-5FDB-4534-9DD9-DF536B8EC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5040000" cy="68579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E4082D2-8E14-4C86-A68D-15AABF82FE8D}"/>
              </a:ext>
            </a:extLst>
          </p:cNvPr>
          <p:cNvSpPr/>
          <p:nvPr/>
        </p:nvSpPr>
        <p:spPr>
          <a:xfrm>
            <a:off x="6888142" y="56518"/>
            <a:ext cx="344849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Cladistic classification</a:t>
            </a:r>
          </a:p>
          <a:p>
            <a:pPr algn="ctr"/>
            <a:r>
              <a:rPr lang="en-US" dirty="0"/>
              <a:t>Evolutionary taxonomy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1DA2DF-A7D1-4962-ADF6-02FB95B2DF54}"/>
              </a:ext>
            </a:extLst>
          </p:cNvPr>
          <p:cNvSpPr/>
          <p:nvPr/>
        </p:nvSpPr>
        <p:spPr>
          <a:xfrm>
            <a:off x="6617486" y="849279"/>
            <a:ext cx="24399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/>
              <a:t>Charles Darwin </a:t>
            </a:r>
            <a:r>
              <a:rPr lang="en-US" dirty="0"/>
              <a:t>(1850’s)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CBACD8-A356-4F46-8461-4EC43B665FC7}"/>
              </a:ext>
            </a:extLst>
          </p:cNvPr>
          <p:cNvSpPr/>
          <p:nvPr/>
        </p:nvSpPr>
        <p:spPr>
          <a:xfrm>
            <a:off x="7018901" y="4066455"/>
            <a:ext cx="2974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Principle of </a:t>
            </a:r>
            <a:r>
              <a:rPr lang="en-US" dirty="0">
                <a:hlinkClick r:id="rId3" tooltip="Common descent"/>
              </a:rPr>
              <a:t>common descent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1E94B8-0879-4B2C-AF84-6B2BE65F6947}"/>
              </a:ext>
            </a:extLst>
          </p:cNvPr>
          <p:cNvSpPr/>
          <p:nvPr/>
        </p:nvSpPr>
        <p:spPr>
          <a:xfrm>
            <a:off x="6645480" y="1163783"/>
            <a:ext cx="47897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All species of life have descended from a common ancestor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33069B-8394-4ECF-963A-8A72EC591D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4091" y="4523633"/>
            <a:ext cx="3287005" cy="209108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272255D-5177-4B17-B504-8154D76F1AD2}"/>
              </a:ext>
            </a:extLst>
          </p:cNvPr>
          <p:cNvSpPr/>
          <p:nvPr/>
        </p:nvSpPr>
        <p:spPr>
          <a:xfrm>
            <a:off x="7094292" y="2237172"/>
            <a:ext cx="32255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Binomial naming system: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AC6CC30-6A32-4195-8F37-1EBEE2F0BAB1}"/>
              </a:ext>
            </a:extLst>
          </p:cNvPr>
          <p:cNvSpPr/>
          <p:nvPr/>
        </p:nvSpPr>
        <p:spPr>
          <a:xfrm>
            <a:off x="7186572" y="1858164"/>
            <a:ext cx="2722227" cy="3733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3EC5245-4F2A-4C5F-9D71-AE63A7EB0A6E}"/>
              </a:ext>
            </a:extLst>
          </p:cNvPr>
          <p:cNvSpPr/>
          <p:nvPr/>
        </p:nvSpPr>
        <p:spPr>
          <a:xfrm>
            <a:off x="7083106" y="2481851"/>
            <a:ext cx="44404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genus </a:t>
            </a:r>
            <a:r>
              <a:rPr lang="en-US" dirty="0"/>
              <a:t>+</a:t>
            </a:r>
            <a:r>
              <a:rPr lang="en-US" i="1" dirty="0"/>
              <a:t> specific name (Specific epithet)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C2E9D36-941C-465C-AFCB-39325CE9FD8A}"/>
              </a:ext>
            </a:extLst>
          </p:cNvPr>
          <p:cNvSpPr/>
          <p:nvPr/>
        </p:nvSpPr>
        <p:spPr>
          <a:xfrm>
            <a:off x="7171191" y="3650612"/>
            <a:ext cx="2722227" cy="3733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Grouping</a:t>
            </a:r>
          </a:p>
        </p:txBody>
      </p:sp>
    </p:spTree>
    <p:extLst>
      <p:ext uri="{BB962C8B-B14F-4D97-AF65-F5344CB8AC3E}">
        <p14:creationId xmlns:p14="http://schemas.microsoft.com/office/powerpoint/2010/main" val="28534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0" grpId="0"/>
      <p:bldP spid="11" grpId="0" animBg="1"/>
      <p:bldP spid="15" grpId="0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8BA8F06-9C97-43A0-A68F-D7F8867F5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782" y="84083"/>
            <a:ext cx="3999964" cy="668983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0317A74-B9B3-4C41-8E54-75FDC8124059}"/>
              </a:ext>
            </a:extLst>
          </p:cNvPr>
          <p:cNvSpPr/>
          <p:nvPr/>
        </p:nvSpPr>
        <p:spPr>
          <a:xfrm>
            <a:off x="0" y="123907"/>
            <a:ext cx="65479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Improvement of the cladistic classification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C0FBC25-CFF2-4520-B961-B21D116D9A59}"/>
              </a:ext>
            </a:extLst>
          </p:cNvPr>
          <p:cNvGrpSpPr/>
          <p:nvPr/>
        </p:nvGrpSpPr>
        <p:grpSpPr>
          <a:xfrm>
            <a:off x="1643826" y="2172749"/>
            <a:ext cx="4863235" cy="4685251"/>
            <a:chOff x="1643826" y="2172749"/>
            <a:chExt cx="4863235" cy="46852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EAC6BE4-EA9F-454D-82EE-BEB8E68DB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43826" y="2172749"/>
              <a:ext cx="2145201" cy="206699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606C5F-D221-446F-8263-BEA541340EB5}"/>
                </a:ext>
              </a:extLst>
            </p:cNvPr>
            <p:cNvSpPr txBox="1"/>
            <p:nvPr/>
          </p:nvSpPr>
          <p:spPr>
            <a:xfrm>
              <a:off x="3382161" y="5230535"/>
              <a:ext cx="117026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Original Linnaean system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F199A90-A214-414F-A9BB-0F2FF2EB9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5777" y="2700350"/>
              <a:ext cx="2831284" cy="1407348"/>
            </a:xfrm>
            <a:prstGeom prst="rect">
              <a:avLst/>
            </a:prstGeom>
          </p:spPr>
        </p:pic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70AEBB3-2EF3-407A-AAF1-6D1952147425}"/>
                </a:ext>
              </a:extLst>
            </p:cNvPr>
            <p:cNvSpPr/>
            <p:nvPr/>
          </p:nvSpPr>
          <p:spPr>
            <a:xfrm>
              <a:off x="2270620" y="2634144"/>
              <a:ext cx="1539380" cy="3837963"/>
            </a:xfrm>
            <a:custGeom>
              <a:avLst/>
              <a:gdLst>
                <a:gd name="connsiteX0" fmla="*/ 0 w 604008"/>
                <a:gd name="connsiteY0" fmla="*/ 0 h 2877424"/>
                <a:gd name="connsiteX1" fmla="*/ 197142 w 604008"/>
                <a:gd name="connsiteY1" fmla="*/ 1895912 h 2877424"/>
                <a:gd name="connsiteX2" fmla="*/ 604008 w 604008"/>
                <a:gd name="connsiteY2" fmla="*/ 2877424 h 2877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4008" h="2877424">
                  <a:moveTo>
                    <a:pt x="0" y="0"/>
                  </a:moveTo>
                  <a:cubicBezTo>
                    <a:pt x="48237" y="708170"/>
                    <a:pt x="96474" y="1416341"/>
                    <a:pt x="197142" y="1895912"/>
                  </a:cubicBezTo>
                  <a:cubicBezTo>
                    <a:pt x="297810" y="2375483"/>
                    <a:pt x="450909" y="2626453"/>
                    <a:pt x="604008" y="2877424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F204F5C-FC2D-4B46-870D-4EB0CE28E982}"/>
                </a:ext>
              </a:extLst>
            </p:cNvPr>
            <p:cNvSpPr/>
            <p:nvPr/>
          </p:nvSpPr>
          <p:spPr>
            <a:xfrm flipH="1">
              <a:off x="3893890" y="3376569"/>
              <a:ext cx="914400" cy="3112315"/>
            </a:xfrm>
            <a:custGeom>
              <a:avLst/>
              <a:gdLst>
                <a:gd name="connsiteX0" fmla="*/ 0 w 604008"/>
                <a:gd name="connsiteY0" fmla="*/ 0 h 2877424"/>
                <a:gd name="connsiteX1" fmla="*/ 197142 w 604008"/>
                <a:gd name="connsiteY1" fmla="*/ 1895912 h 2877424"/>
                <a:gd name="connsiteX2" fmla="*/ 604008 w 604008"/>
                <a:gd name="connsiteY2" fmla="*/ 2877424 h 2877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4008" h="2877424">
                  <a:moveTo>
                    <a:pt x="0" y="0"/>
                  </a:moveTo>
                  <a:cubicBezTo>
                    <a:pt x="48237" y="708170"/>
                    <a:pt x="96474" y="1416341"/>
                    <a:pt x="197142" y="1895912"/>
                  </a:cubicBezTo>
                  <a:cubicBezTo>
                    <a:pt x="297810" y="2375483"/>
                    <a:pt x="450909" y="2626453"/>
                    <a:pt x="604008" y="2877424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F398D8C-A893-48C7-B944-764ED989019E}"/>
                </a:ext>
              </a:extLst>
            </p:cNvPr>
            <p:cNvSpPr txBox="1"/>
            <p:nvPr/>
          </p:nvSpPr>
          <p:spPr>
            <a:xfrm>
              <a:off x="3270309" y="6488668"/>
              <a:ext cx="164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Same group</a:t>
              </a:r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4BA9532-1AE6-4FD9-A9F1-BDB6AE476A36}"/>
              </a:ext>
            </a:extLst>
          </p:cNvPr>
          <p:cNvSpPr/>
          <p:nvPr/>
        </p:nvSpPr>
        <p:spPr>
          <a:xfrm flipV="1">
            <a:off x="3281493" y="325821"/>
            <a:ext cx="7670285" cy="2694216"/>
          </a:xfrm>
          <a:custGeom>
            <a:avLst/>
            <a:gdLst>
              <a:gd name="connsiteX0" fmla="*/ 0 w 604008"/>
              <a:gd name="connsiteY0" fmla="*/ 0 h 2877424"/>
              <a:gd name="connsiteX1" fmla="*/ 197142 w 604008"/>
              <a:gd name="connsiteY1" fmla="*/ 1895912 h 2877424"/>
              <a:gd name="connsiteX2" fmla="*/ 604008 w 604008"/>
              <a:gd name="connsiteY2" fmla="*/ 2877424 h 2877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4008" h="2877424">
                <a:moveTo>
                  <a:pt x="0" y="0"/>
                </a:moveTo>
                <a:cubicBezTo>
                  <a:pt x="48237" y="708170"/>
                  <a:pt x="96474" y="1416341"/>
                  <a:pt x="197142" y="1895912"/>
                </a:cubicBezTo>
                <a:cubicBezTo>
                  <a:pt x="297810" y="2375483"/>
                  <a:pt x="450909" y="2626453"/>
                  <a:pt x="604008" y="2877424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4F7490D-7240-4A51-8823-CBA6641702DA}"/>
              </a:ext>
            </a:extLst>
          </p:cNvPr>
          <p:cNvSpPr/>
          <p:nvPr/>
        </p:nvSpPr>
        <p:spPr>
          <a:xfrm rot="2312329" flipV="1">
            <a:off x="5165719" y="1565696"/>
            <a:ext cx="1987890" cy="2327044"/>
          </a:xfrm>
          <a:custGeom>
            <a:avLst/>
            <a:gdLst>
              <a:gd name="connsiteX0" fmla="*/ 0 w 604008"/>
              <a:gd name="connsiteY0" fmla="*/ 0 h 2877424"/>
              <a:gd name="connsiteX1" fmla="*/ 197142 w 604008"/>
              <a:gd name="connsiteY1" fmla="*/ 1895912 h 2877424"/>
              <a:gd name="connsiteX2" fmla="*/ 604008 w 604008"/>
              <a:gd name="connsiteY2" fmla="*/ 2877424 h 2877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4008" h="2877424">
                <a:moveTo>
                  <a:pt x="0" y="0"/>
                </a:moveTo>
                <a:cubicBezTo>
                  <a:pt x="48237" y="708170"/>
                  <a:pt x="96474" y="1416341"/>
                  <a:pt x="197142" y="1895912"/>
                </a:cubicBezTo>
                <a:cubicBezTo>
                  <a:pt x="297810" y="2375483"/>
                  <a:pt x="450909" y="2626453"/>
                  <a:pt x="604008" y="2877424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B35F60-2954-449A-8078-AFE8BCBF8B25}"/>
              </a:ext>
            </a:extLst>
          </p:cNvPr>
          <p:cNvSpPr txBox="1"/>
          <p:nvPr/>
        </p:nvSpPr>
        <p:spPr>
          <a:xfrm>
            <a:off x="4499296" y="1687587"/>
            <a:ext cx="145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Cladistic</a:t>
            </a:r>
          </a:p>
          <a:p>
            <a:r>
              <a:rPr lang="en-US" dirty="0"/>
              <a:t>        system</a:t>
            </a:r>
          </a:p>
        </p:txBody>
      </p:sp>
    </p:spTree>
    <p:extLst>
      <p:ext uri="{BB962C8B-B14F-4D97-AF65-F5344CB8AC3E}">
        <p14:creationId xmlns:p14="http://schemas.microsoft.com/office/powerpoint/2010/main" val="385660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91AB80-47B4-4524-AD02-E72760378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EF4B5789-70C1-4704-9D65-4D8E6930B805}"/>
              </a:ext>
            </a:extLst>
          </p:cNvPr>
          <p:cNvGrpSpPr/>
          <p:nvPr/>
        </p:nvGrpSpPr>
        <p:grpSpPr>
          <a:xfrm>
            <a:off x="115398" y="654627"/>
            <a:ext cx="7501139" cy="6036104"/>
            <a:chOff x="115398" y="654627"/>
            <a:chExt cx="7501139" cy="6036104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F27426AB-A0B3-47C3-B864-9847388D6AC1}"/>
                </a:ext>
              </a:extLst>
            </p:cNvPr>
            <p:cNvSpPr/>
            <p:nvPr/>
          </p:nvSpPr>
          <p:spPr>
            <a:xfrm>
              <a:off x="5330537" y="654627"/>
              <a:ext cx="2286000" cy="488373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Species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FF79F39-708A-41DF-BBA8-BD3D2440F412}"/>
                </a:ext>
              </a:extLst>
            </p:cNvPr>
            <p:cNvSpPr/>
            <p:nvPr/>
          </p:nvSpPr>
          <p:spPr>
            <a:xfrm>
              <a:off x="115398" y="6051394"/>
              <a:ext cx="2286000" cy="488373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Domain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F62F7FC-A344-4822-A44E-1DE4359CC1C7}"/>
                </a:ext>
              </a:extLst>
            </p:cNvPr>
            <p:cNvSpPr/>
            <p:nvPr/>
          </p:nvSpPr>
          <p:spPr>
            <a:xfrm>
              <a:off x="1447801" y="5365172"/>
              <a:ext cx="2286000" cy="488373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Kingdom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9FC9965D-B801-4176-9972-D3B1BE941402}"/>
                </a:ext>
              </a:extLst>
            </p:cNvPr>
            <p:cNvSpPr/>
            <p:nvPr/>
          </p:nvSpPr>
          <p:spPr>
            <a:xfrm>
              <a:off x="2565287" y="4571238"/>
              <a:ext cx="2286000" cy="488373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Phylum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B02CDBB5-8F11-49F1-A14C-3EAFC34D38CE}"/>
                </a:ext>
              </a:extLst>
            </p:cNvPr>
            <p:cNvSpPr/>
            <p:nvPr/>
          </p:nvSpPr>
          <p:spPr>
            <a:xfrm>
              <a:off x="3311997" y="3801130"/>
              <a:ext cx="2286000" cy="488373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Class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1D5297C5-EEA7-47F7-81A1-B48525DB7552}"/>
                </a:ext>
              </a:extLst>
            </p:cNvPr>
            <p:cNvSpPr/>
            <p:nvPr/>
          </p:nvSpPr>
          <p:spPr>
            <a:xfrm>
              <a:off x="3855196" y="2972221"/>
              <a:ext cx="2286000" cy="488373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Order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48F2D128-0C73-45AD-B0AE-39071CE60BB4}"/>
                </a:ext>
              </a:extLst>
            </p:cNvPr>
            <p:cNvSpPr/>
            <p:nvPr/>
          </p:nvSpPr>
          <p:spPr>
            <a:xfrm>
              <a:off x="4297527" y="2132163"/>
              <a:ext cx="2286000" cy="488373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Family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82E1BE1E-9627-48B9-83E9-317EFB4DA8E5}"/>
                </a:ext>
              </a:extLst>
            </p:cNvPr>
            <p:cNvSpPr/>
            <p:nvPr/>
          </p:nvSpPr>
          <p:spPr>
            <a:xfrm>
              <a:off x="4655971" y="1441633"/>
              <a:ext cx="2286000" cy="488373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Genus</a:t>
              </a: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9859FA9-B9F2-4CA3-90F6-2DC235C4F0B9}"/>
                </a:ext>
              </a:extLst>
            </p:cNvPr>
            <p:cNvSpPr/>
            <p:nvPr/>
          </p:nvSpPr>
          <p:spPr>
            <a:xfrm>
              <a:off x="2007220" y="1037062"/>
              <a:ext cx="5408341" cy="5653669"/>
            </a:xfrm>
            <a:custGeom>
              <a:avLst/>
              <a:gdLst>
                <a:gd name="connsiteX0" fmla="*/ 0 w 3979719"/>
                <a:gd name="connsiteY0" fmla="*/ 5652654 h 5652654"/>
                <a:gd name="connsiteX1" fmla="*/ 2410691 w 3979719"/>
                <a:gd name="connsiteY1" fmla="*/ 3688773 h 5652654"/>
                <a:gd name="connsiteX2" fmla="*/ 3979719 w 3979719"/>
                <a:gd name="connsiteY2" fmla="*/ 0 h 5652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79719" h="5652654">
                  <a:moveTo>
                    <a:pt x="0" y="5652654"/>
                  </a:moveTo>
                  <a:cubicBezTo>
                    <a:pt x="873702" y="5141768"/>
                    <a:pt x="1747405" y="4630882"/>
                    <a:pt x="2410691" y="3688773"/>
                  </a:cubicBezTo>
                  <a:cubicBezTo>
                    <a:pt x="3073977" y="2746664"/>
                    <a:pt x="3526848" y="1373332"/>
                    <a:pt x="3979719" y="0"/>
                  </a:cubicBezTo>
                </a:path>
              </a:pathLst>
            </a:custGeom>
            <a:noFill/>
            <a:ln w="190500"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259BA9F0-5127-4BD3-A734-EB3D2E288FA9}"/>
              </a:ext>
            </a:extLst>
          </p:cNvPr>
          <p:cNvSpPr/>
          <p:nvPr/>
        </p:nvSpPr>
        <p:spPr>
          <a:xfrm>
            <a:off x="82604" y="0"/>
            <a:ext cx="317516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Systematics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D39CA4-C8AC-4A6E-9B79-1FD5025D94CA}"/>
              </a:ext>
            </a:extLst>
          </p:cNvPr>
          <p:cNvSpPr/>
          <p:nvPr/>
        </p:nvSpPr>
        <p:spPr>
          <a:xfrm>
            <a:off x="104078" y="69248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Classification of organisms based on their evolution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F0FF3A-A012-49C0-8210-EAB055904C05}"/>
              </a:ext>
            </a:extLst>
          </p:cNvPr>
          <p:cNvSpPr/>
          <p:nvPr/>
        </p:nvSpPr>
        <p:spPr>
          <a:xfrm>
            <a:off x="116376" y="1036393"/>
            <a:ext cx="3839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/>
              <a:t>Linnaeus and Darwin coming together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56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433433F-7EB2-40F2-B5C8-17822E1FD4DB}"/>
              </a:ext>
            </a:extLst>
          </p:cNvPr>
          <p:cNvSpPr/>
          <p:nvPr/>
        </p:nvSpPr>
        <p:spPr>
          <a:xfrm>
            <a:off x="82604" y="0"/>
            <a:ext cx="668618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Phylogeny: </a:t>
            </a:r>
            <a:endParaRPr lang="en-US" sz="2000" dirty="0"/>
          </a:p>
          <a:p>
            <a:r>
              <a:rPr lang="en-US" sz="2000" dirty="0"/>
              <a:t>history of the evolution of a species or group/ evolutionary relationships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3FE9E4-B339-4DB8-8413-875F87FDC891}"/>
              </a:ext>
            </a:extLst>
          </p:cNvPr>
          <p:cNvSpPr/>
          <p:nvPr/>
        </p:nvSpPr>
        <p:spPr>
          <a:xfrm>
            <a:off x="-1" y="1289825"/>
            <a:ext cx="613317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Phylogenetics:</a:t>
            </a:r>
            <a:endParaRPr lang="en-US" sz="2000" dirty="0"/>
          </a:p>
          <a:p>
            <a:r>
              <a:rPr lang="en-US" sz="2000" dirty="0"/>
              <a:t>study of the reconstructing the past evolutionary history of species or taxa</a:t>
            </a:r>
          </a:p>
          <a:p>
            <a:endParaRPr lang="en-US" sz="2400" b="1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E1AE91-F82C-47C7-B05E-529DAAF237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735" y="0"/>
            <a:ext cx="48416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283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B84EC8-0478-4DF4-8C43-6D0C0EA60E3B}"/>
              </a:ext>
            </a:extLst>
          </p:cNvPr>
          <p:cNvSpPr/>
          <p:nvPr/>
        </p:nvSpPr>
        <p:spPr>
          <a:xfrm>
            <a:off x="82603" y="0"/>
            <a:ext cx="1210939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</a:rPr>
              <a:t>How are phylogenies made: </a:t>
            </a:r>
            <a:r>
              <a:rPr lang="en-US" sz="2000" b="1" dirty="0"/>
              <a:t>Shared ancestral and shared derive characters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2DB8A9-E0C8-4515-9460-7ABDBF1315B9}"/>
              </a:ext>
            </a:extLst>
          </p:cNvPr>
          <p:cNvSpPr/>
          <p:nvPr/>
        </p:nvSpPr>
        <p:spPr>
          <a:xfrm>
            <a:off x="494369" y="743557"/>
            <a:ext cx="113816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As a result of descent with modification, organisms have characters they share with their ancestors (</a:t>
            </a:r>
            <a:r>
              <a:rPr lang="en-US" sz="1600" b="1" u="sng" dirty="0">
                <a:solidFill>
                  <a:srgbClr val="0070C0"/>
                </a:solidFill>
              </a:rPr>
              <a:t>shared ancestral</a:t>
            </a:r>
            <a:r>
              <a:rPr lang="en-US" sz="1600" dirty="0"/>
              <a:t>), and they also have characters that differ from those of their ancestors (</a:t>
            </a:r>
            <a:r>
              <a:rPr lang="en-US" sz="1600" b="1" u="sng" dirty="0">
                <a:solidFill>
                  <a:srgbClr val="0070C0"/>
                </a:solidFill>
              </a:rPr>
              <a:t>shared derived characters</a:t>
            </a:r>
            <a:r>
              <a:rPr lang="en-US" sz="1600" dirty="0"/>
              <a:t>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FCF547-7C15-4AF0-9AF9-9E7AB6843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198" y="2085278"/>
            <a:ext cx="5398851" cy="3891775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EDD521E-2F11-4C73-8E74-AD706FCF2C0C}"/>
              </a:ext>
            </a:extLst>
          </p:cNvPr>
          <p:cNvSpPr/>
          <p:nvPr/>
        </p:nvSpPr>
        <p:spPr>
          <a:xfrm>
            <a:off x="9742386" y="5207619"/>
            <a:ext cx="2245175" cy="79173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8A4D4A-3BDF-4CB4-B11F-B6DE0CBBB2AB}"/>
              </a:ext>
            </a:extLst>
          </p:cNvPr>
          <p:cNvSpPr/>
          <p:nvPr/>
        </p:nvSpPr>
        <p:spPr>
          <a:xfrm>
            <a:off x="115230" y="5570254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The backbone predates the branching of mammals</a:t>
            </a:r>
          </a:p>
          <a:p>
            <a:r>
              <a:rPr lang="en-US" dirty="0"/>
              <a:t>from other vertebrates, thus, for mammals, the backbone is a </a:t>
            </a:r>
            <a:r>
              <a:rPr lang="en-US" b="1" u="sng" dirty="0">
                <a:solidFill>
                  <a:srgbClr val="0070C0"/>
                </a:solidFill>
              </a:rPr>
              <a:t>shared ancestral character</a:t>
            </a:r>
            <a:r>
              <a:rPr lang="en-US" dirty="0"/>
              <a:t>, a character that originated in an ancestor taxon.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A3C714-A204-4B8F-A884-9AC7D830B675}"/>
              </a:ext>
            </a:extLst>
          </p:cNvPr>
          <p:cNvSpPr/>
          <p:nvPr/>
        </p:nvSpPr>
        <p:spPr>
          <a:xfrm>
            <a:off x="1486829" y="1920902"/>
            <a:ext cx="444561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Hair is a character shared by all mammals but not found in their ancestors. Thus, in mammals, hair is a </a:t>
            </a:r>
            <a:r>
              <a:rPr lang="en-US" b="1" u="sng" dirty="0">
                <a:solidFill>
                  <a:srgbClr val="0070C0"/>
                </a:solidFill>
              </a:rPr>
              <a:t>shared derived character</a:t>
            </a:r>
            <a:r>
              <a:rPr lang="en-US" dirty="0"/>
              <a:t>, an evolutionary novelty unique to a clade.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C0E7795-1007-4CB8-8B08-82C490185169}"/>
              </a:ext>
            </a:extLst>
          </p:cNvPr>
          <p:cNvGrpSpPr/>
          <p:nvPr/>
        </p:nvGrpSpPr>
        <p:grpSpPr>
          <a:xfrm>
            <a:off x="0" y="1445272"/>
            <a:ext cx="1460951" cy="1632465"/>
            <a:chOff x="0" y="1445272"/>
            <a:chExt cx="1460951" cy="163246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6572332-973F-47A8-BE61-E6C0B3526D18}"/>
                </a:ext>
              </a:extLst>
            </p:cNvPr>
            <p:cNvSpPr/>
            <p:nvPr/>
          </p:nvSpPr>
          <p:spPr>
            <a:xfrm>
              <a:off x="0" y="1445272"/>
              <a:ext cx="98616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latin typeface="StoneSerifITCPro-Medium"/>
                </a:rPr>
                <a:t>Hair: </a:t>
              </a:r>
              <a:endParaRPr lang="en-US" sz="2800" b="1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83B25C1-8E2E-481A-866B-5112A6CF0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4708" y="1849337"/>
              <a:ext cx="1336243" cy="122840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EBA7A8D-93DB-4B8D-9065-77432A527B93}"/>
              </a:ext>
            </a:extLst>
          </p:cNvPr>
          <p:cNvGrpSpPr/>
          <p:nvPr/>
        </p:nvGrpSpPr>
        <p:grpSpPr>
          <a:xfrm>
            <a:off x="92785" y="4058373"/>
            <a:ext cx="2940346" cy="1497839"/>
            <a:chOff x="92785" y="4058373"/>
            <a:chExt cx="2940346" cy="149783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055C14D-470A-4BD0-B11C-3F2059C1CD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50" y="4406599"/>
              <a:ext cx="2934281" cy="114961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E08623-6BB6-4017-9E1A-7898FEBEBFAC}"/>
                </a:ext>
              </a:extLst>
            </p:cNvPr>
            <p:cNvSpPr/>
            <p:nvPr/>
          </p:nvSpPr>
          <p:spPr>
            <a:xfrm>
              <a:off x="92785" y="4058373"/>
              <a:ext cx="197041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latin typeface="StoneSerifITCPro-Medium"/>
                </a:rPr>
                <a:t>Backbones: </a:t>
              </a:r>
              <a:endParaRPr lang="en-US" sz="2800" b="1" dirty="0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C4733BE-4BD1-4311-84F2-D96A5A61AEB8}"/>
              </a:ext>
            </a:extLst>
          </p:cNvPr>
          <p:cNvSpPr/>
          <p:nvPr/>
        </p:nvSpPr>
        <p:spPr>
          <a:xfrm>
            <a:off x="1048215" y="4533710"/>
            <a:ext cx="1237785" cy="261315"/>
          </a:xfrm>
          <a:custGeom>
            <a:avLst/>
            <a:gdLst>
              <a:gd name="connsiteX0" fmla="*/ 0 w 1237785"/>
              <a:gd name="connsiteY0" fmla="*/ 261315 h 261315"/>
              <a:gd name="connsiteX1" fmla="*/ 691375 w 1237785"/>
              <a:gd name="connsiteY1" fmla="*/ 4837 h 261315"/>
              <a:gd name="connsiteX2" fmla="*/ 1237785 w 1237785"/>
              <a:gd name="connsiteY2" fmla="*/ 105198 h 26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37785" h="261315">
                <a:moveTo>
                  <a:pt x="0" y="261315"/>
                </a:moveTo>
                <a:cubicBezTo>
                  <a:pt x="242539" y="146085"/>
                  <a:pt x="485078" y="30856"/>
                  <a:pt x="691375" y="4837"/>
                </a:cubicBezTo>
                <a:cubicBezTo>
                  <a:pt x="897672" y="-21182"/>
                  <a:pt x="1064941" y="64310"/>
                  <a:pt x="1237785" y="105198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3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 animBg="1"/>
      <p:bldP spid="11" grpId="0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5EC825-155B-4011-88F3-E3C3A231F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3410"/>
            <a:ext cx="12192000" cy="436867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6B84EC8-0478-4DF4-8C43-6D0C0EA60E3B}"/>
              </a:ext>
            </a:extLst>
          </p:cNvPr>
          <p:cNvSpPr/>
          <p:nvPr/>
        </p:nvSpPr>
        <p:spPr>
          <a:xfrm>
            <a:off x="82603" y="0"/>
            <a:ext cx="116373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How are phylogenies made: </a:t>
            </a:r>
            <a:r>
              <a:rPr lang="en-US" sz="3200" b="1" dirty="0"/>
              <a:t>using derived characters</a:t>
            </a:r>
          </a:p>
        </p:txBody>
      </p:sp>
    </p:spTree>
    <p:extLst>
      <p:ext uri="{BB962C8B-B14F-4D97-AF65-F5344CB8AC3E}">
        <p14:creationId xmlns:p14="http://schemas.microsoft.com/office/powerpoint/2010/main" val="10917972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812800-3F68-43E5-9408-8B0EDFD19857}"/>
              </a:ext>
            </a:extLst>
          </p:cNvPr>
          <p:cNvSpPr/>
          <p:nvPr/>
        </p:nvSpPr>
        <p:spPr>
          <a:xfrm>
            <a:off x="194115" y="0"/>
            <a:ext cx="121093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How are phylogenies made: </a:t>
            </a:r>
            <a:r>
              <a:rPr lang="en-US" sz="3200" b="1" dirty="0"/>
              <a:t>molecules (proteins, DNA)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1D88BC-9380-45E4-BB0F-15205FD16D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439" y="750286"/>
            <a:ext cx="5378605" cy="61077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B7F5A4C-365B-47A4-96D5-DD79567AAC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29" y="970969"/>
            <a:ext cx="4524375" cy="27527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0B36172-9845-4B30-BA28-A40D52D599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14" y="3969835"/>
            <a:ext cx="4886093" cy="266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42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6CD09D-F8B5-4305-9370-9E1493DF9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95" y="758284"/>
            <a:ext cx="10435715" cy="609971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E9B13CE-28AB-4CC1-9124-CAB5596BD1E1}"/>
              </a:ext>
            </a:extLst>
          </p:cNvPr>
          <p:cNvSpPr/>
          <p:nvPr/>
        </p:nvSpPr>
        <p:spPr>
          <a:xfrm>
            <a:off x="0" y="0"/>
            <a:ext cx="61331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Tree of life: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75777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50BB686-EBF3-4436-AAC4-734040E395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7855"/>
            <a:ext cx="12192000" cy="5320145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7E28039-16A1-448E-A664-A8326CD1EF1C}"/>
              </a:ext>
            </a:extLst>
          </p:cNvPr>
          <p:cNvSpPr/>
          <p:nvPr/>
        </p:nvSpPr>
        <p:spPr>
          <a:xfrm>
            <a:off x="-539786" y="138991"/>
            <a:ext cx="5444295" cy="54680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tx1"/>
                </a:solidFill>
              </a:rPr>
              <a:t>So, what is a species then?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D895F3-023A-4DC9-B80C-071636BADC90}"/>
              </a:ext>
            </a:extLst>
          </p:cNvPr>
          <p:cNvSpPr/>
          <p:nvPr/>
        </p:nvSpPr>
        <p:spPr>
          <a:xfrm>
            <a:off x="585353" y="691726"/>
            <a:ext cx="114369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u="sng" dirty="0"/>
              <a:t>Biological Species Concept </a:t>
            </a:r>
            <a:r>
              <a:rPr lang="en-US" sz="2800" dirty="0"/>
              <a:t>defines a species as a group of organisms that can successfully interbreed and produce fertile offspring.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CFB2C2-B08E-4080-9EB2-1F0929491128}"/>
              </a:ext>
            </a:extLst>
          </p:cNvPr>
          <p:cNvSpPr/>
          <p:nvPr/>
        </p:nvSpPr>
        <p:spPr>
          <a:xfrm>
            <a:off x="5027738" y="199798"/>
            <a:ext cx="59447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26 recognized species concepts</a:t>
            </a:r>
            <a:r>
              <a:rPr lang="en-US" sz="1400" b="1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Wilkins, 2006)</a:t>
            </a:r>
            <a:endParaRPr 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008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80A1B05-C27B-4EA3-85D9-84C5B4E4B178}"/>
              </a:ext>
            </a:extLst>
          </p:cNvPr>
          <p:cNvSpPr/>
          <p:nvPr/>
        </p:nvSpPr>
        <p:spPr>
          <a:xfrm>
            <a:off x="-394855" y="238991"/>
            <a:ext cx="7200900" cy="51954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800" b="1" dirty="0">
                <a:solidFill>
                  <a:schemeClr val="tx1"/>
                </a:solidFill>
              </a:rPr>
              <a:t>Problems with Biological Species Concept:  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BE54C9-DC97-4D65-8C9C-09C31C7C944E}"/>
              </a:ext>
            </a:extLst>
          </p:cNvPr>
          <p:cNvSpPr/>
          <p:nvPr/>
        </p:nvSpPr>
        <p:spPr>
          <a:xfrm>
            <a:off x="6688281" y="235528"/>
            <a:ext cx="5879403" cy="51954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>
                <a:solidFill>
                  <a:srgbClr val="FF0000"/>
                </a:solidFill>
              </a:rPr>
              <a:t>Asexual reproduction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368045-F21A-4168-80C9-1BC6DA967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797" y="1940884"/>
            <a:ext cx="4761947" cy="34408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99C430-2908-449C-A43B-51B76F5D4AAD}"/>
              </a:ext>
            </a:extLst>
          </p:cNvPr>
          <p:cNvSpPr txBox="1"/>
          <p:nvPr/>
        </p:nvSpPr>
        <p:spPr>
          <a:xfrm>
            <a:off x="1063255" y="1871331"/>
            <a:ext cx="224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Bacteria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628868-DE82-4E95-9C1C-A42B455B0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5756" y="1925143"/>
            <a:ext cx="4762800" cy="34655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A331DB-554B-4195-AB41-919A143809CA}"/>
              </a:ext>
            </a:extLst>
          </p:cNvPr>
          <p:cNvSpPr txBox="1"/>
          <p:nvPr/>
        </p:nvSpPr>
        <p:spPr>
          <a:xfrm>
            <a:off x="5979041" y="1885508"/>
            <a:ext cx="224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FF00"/>
                </a:solidFill>
              </a:rPr>
              <a:t>Viruses</a:t>
            </a:r>
          </a:p>
        </p:txBody>
      </p:sp>
    </p:spTree>
    <p:extLst>
      <p:ext uri="{BB962C8B-B14F-4D97-AF65-F5344CB8AC3E}">
        <p14:creationId xmlns:p14="http://schemas.microsoft.com/office/powerpoint/2010/main" val="3687907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B1E9CB-68AC-43A7-9F54-8F816019B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C4337EC-3258-4628-84C0-3738F22AD4AD}"/>
              </a:ext>
            </a:extLst>
          </p:cNvPr>
          <p:cNvSpPr/>
          <p:nvPr/>
        </p:nvSpPr>
        <p:spPr>
          <a:xfrm>
            <a:off x="3853344" y="858474"/>
            <a:ext cx="5574485" cy="54947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dirty="0"/>
              <a:t>A classification system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D3BCC57-D5E9-423E-979C-6806E26017C1}"/>
              </a:ext>
            </a:extLst>
          </p:cNvPr>
          <p:cNvSpPr/>
          <p:nvPr/>
        </p:nvSpPr>
        <p:spPr>
          <a:xfrm>
            <a:off x="4451757" y="190150"/>
            <a:ext cx="5574485" cy="54947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dirty="0"/>
              <a:t>There are millions of species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068DEAD-416F-4697-BB13-C6294FC7B7BF}"/>
              </a:ext>
            </a:extLst>
          </p:cNvPr>
          <p:cNvSpPr/>
          <p:nvPr/>
        </p:nvSpPr>
        <p:spPr>
          <a:xfrm>
            <a:off x="2107034" y="188753"/>
            <a:ext cx="2869034" cy="54947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tx1"/>
                </a:solidFill>
              </a:rPr>
              <a:t>The problem: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42D82B-3A08-42F7-961B-1DCFA62312F5}"/>
              </a:ext>
            </a:extLst>
          </p:cNvPr>
          <p:cNvSpPr/>
          <p:nvPr/>
        </p:nvSpPr>
        <p:spPr>
          <a:xfrm>
            <a:off x="2497124" y="861270"/>
            <a:ext cx="2722226" cy="54947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tx1"/>
                </a:solidFill>
              </a:rPr>
              <a:t>The Solution:</a:t>
            </a:r>
          </a:p>
        </p:txBody>
      </p:sp>
    </p:spTree>
    <p:extLst>
      <p:ext uri="{BB962C8B-B14F-4D97-AF65-F5344CB8AC3E}">
        <p14:creationId xmlns:p14="http://schemas.microsoft.com/office/powerpoint/2010/main" val="4278305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4" grpId="0" animBg="1"/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3E3AED-01EC-4A75-986E-60A642E83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2000" y="3672000"/>
            <a:ext cx="4320000" cy="3186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D1ED500-F129-44ED-A2A9-A83A9C2A1767}"/>
              </a:ext>
            </a:extLst>
          </p:cNvPr>
          <p:cNvSpPr/>
          <p:nvPr/>
        </p:nvSpPr>
        <p:spPr>
          <a:xfrm>
            <a:off x="-394855" y="238991"/>
            <a:ext cx="7200900" cy="51954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800" b="1" dirty="0">
                <a:solidFill>
                  <a:schemeClr val="tx1"/>
                </a:solidFill>
              </a:rPr>
              <a:t>Problems with Biological Species Concept: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18C1E40-5696-4D10-A28E-E5BDC65FA78A}"/>
              </a:ext>
            </a:extLst>
          </p:cNvPr>
          <p:cNvSpPr/>
          <p:nvPr/>
        </p:nvSpPr>
        <p:spPr>
          <a:xfrm>
            <a:off x="6688281" y="235528"/>
            <a:ext cx="5879403" cy="51954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>
                <a:solidFill>
                  <a:srgbClr val="FF0000"/>
                </a:solidFill>
              </a:rPr>
              <a:t>Hybridization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FB42ED-EE27-4C31-BA2F-DC53A995BB95}"/>
              </a:ext>
            </a:extLst>
          </p:cNvPr>
          <p:cNvSpPr/>
          <p:nvPr/>
        </p:nvSpPr>
        <p:spPr>
          <a:xfrm>
            <a:off x="7872000" y="3510148"/>
            <a:ext cx="432000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Zonkey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D02360-614B-4B17-A4A2-6EE577B3F53D}"/>
              </a:ext>
            </a:extLst>
          </p:cNvPr>
          <p:cNvSpPr/>
          <p:nvPr/>
        </p:nvSpPr>
        <p:spPr>
          <a:xfrm>
            <a:off x="2567759" y="798847"/>
            <a:ext cx="6526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“Viable” offprint between two different “species”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1437A5-5150-4385-9FCE-04DE85A5F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0" y="2652081"/>
            <a:ext cx="3183445" cy="40999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D43CA5-A674-4E23-B10E-EAE63B6EF6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0535" y="1967023"/>
            <a:ext cx="4688490" cy="3530009"/>
          </a:xfrm>
          <a:prstGeom prst="rect">
            <a:avLst/>
          </a:prstGeom>
        </p:spPr>
      </p:pic>
      <p:sp>
        <p:nvSpPr>
          <p:cNvPr id="12" name="Heart 11">
            <a:extLst>
              <a:ext uri="{FF2B5EF4-FFF2-40B4-BE49-F238E27FC236}">
                <a16:creationId xmlns:a16="http://schemas.microsoft.com/office/drawing/2014/main" id="{E025E763-E8A3-4B57-9F63-EDF80F8E3D44}"/>
              </a:ext>
            </a:extLst>
          </p:cNvPr>
          <p:cNvSpPr/>
          <p:nvPr/>
        </p:nvSpPr>
        <p:spPr>
          <a:xfrm>
            <a:off x="2679404" y="4625162"/>
            <a:ext cx="1275907" cy="1127051"/>
          </a:xfrm>
          <a:prstGeom prst="heart">
            <a:avLst/>
          </a:prstGeom>
          <a:solidFill>
            <a:srgbClr val="FF0000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7DA033-91AE-4482-AE8C-EC40A5330F9F}"/>
              </a:ext>
            </a:extLst>
          </p:cNvPr>
          <p:cNvSpPr txBox="1"/>
          <p:nvPr/>
        </p:nvSpPr>
        <p:spPr>
          <a:xfrm>
            <a:off x="7325833" y="4816549"/>
            <a:ext cx="79861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rgbClr val="FF0000"/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4063684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E01414-D2ED-43C2-88BC-026C4BF01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292" y="361769"/>
            <a:ext cx="8853054" cy="6871028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9C108E4-FA1D-470B-BE8D-614DAF99051C}"/>
              </a:ext>
            </a:extLst>
          </p:cNvPr>
          <p:cNvSpPr/>
          <p:nvPr/>
        </p:nvSpPr>
        <p:spPr>
          <a:xfrm>
            <a:off x="-394855" y="238991"/>
            <a:ext cx="7200900" cy="51954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800" b="1" dirty="0">
                <a:solidFill>
                  <a:schemeClr val="tx1"/>
                </a:solidFill>
              </a:rPr>
              <a:t>Problems with Biological Species Concept: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A16585D-CD72-4803-B02D-3BAE1BC0579F}"/>
              </a:ext>
            </a:extLst>
          </p:cNvPr>
          <p:cNvSpPr/>
          <p:nvPr/>
        </p:nvSpPr>
        <p:spPr>
          <a:xfrm>
            <a:off x="6688281" y="235528"/>
            <a:ext cx="5879403" cy="51954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>
                <a:solidFill>
                  <a:srgbClr val="FF0000"/>
                </a:solidFill>
              </a:rPr>
              <a:t>Horizontal gene transfer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9653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01FD7DF-0ADB-4D3C-AA7D-9AA9207AC4A6}"/>
              </a:ext>
            </a:extLst>
          </p:cNvPr>
          <p:cNvSpPr/>
          <p:nvPr/>
        </p:nvSpPr>
        <p:spPr>
          <a:xfrm>
            <a:off x="-539786" y="138991"/>
            <a:ext cx="5444295" cy="54680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tx1"/>
                </a:solidFill>
              </a:rPr>
              <a:t>So, what is a species then?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82CE33-4C94-422A-BF97-187A2737B944}"/>
              </a:ext>
            </a:extLst>
          </p:cNvPr>
          <p:cNvSpPr/>
          <p:nvPr/>
        </p:nvSpPr>
        <p:spPr>
          <a:xfrm>
            <a:off x="0" y="691726"/>
            <a:ext cx="5475250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u="sng" dirty="0"/>
              <a:t>Genetic Species Concept </a:t>
            </a:r>
            <a:r>
              <a:rPr lang="en-US" sz="2800" dirty="0"/>
              <a:t>group of organisms within certain amount of genetic similarity.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F77A20-4CB7-432F-885E-D3154701F7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188" y="220748"/>
            <a:ext cx="6586280" cy="663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8067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40D8C09-4B1A-4CCC-9FB5-6D143371EB72}"/>
              </a:ext>
            </a:extLst>
          </p:cNvPr>
          <p:cNvSpPr/>
          <p:nvPr/>
        </p:nvSpPr>
        <p:spPr>
          <a:xfrm>
            <a:off x="-439459" y="3463"/>
            <a:ext cx="7200900" cy="51954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800" b="1" dirty="0">
                <a:solidFill>
                  <a:schemeClr val="tx1"/>
                </a:solidFill>
              </a:rPr>
              <a:t>Problems with Genetic Species Concept:  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F048DAB-C039-4162-AB75-4A06B0437DBC}"/>
              </a:ext>
            </a:extLst>
          </p:cNvPr>
          <p:cNvSpPr/>
          <p:nvPr/>
        </p:nvSpPr>
        <p:spPr>
          <a:xfrm>
            <a:off x="6643677" y="0"/>
            <a:ext cx="5879403" cy="51954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>
                <a:solidFill>
                  <a:srgbClr val="FF0000"/>
                </a:solidFill>
              </a:rPr>
              <a:t>What threshold to use?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B9E0A3-F5A2-4826-877E-01891A95DE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273" y="557210"/>
            <a:ext cx="5548632" cy="6300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8807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4721"/>
            <a:ext cx="12192000" cy="5593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328CCEB-FF21-44B3-BE84-7B307698402A}"/>
              </a:ext>
            </a:extLst>
          </p:cNvPr>
          <p:cNvSpPr/>
          <p:nvPr/>
        </p:nvSpPr>
        <p:spPr>
          <a:xfrm>
            <a:off x="2317968" y="322986"/>
            <a:ext cx="7472803" cy="54680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Clarification: Species vs Population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ED49F74-4870-4770-989A-A26B3CAD3F2A}"/>
              </a:ext>
            </a:extLst>
          </p:cNvPr>
          <p:cNvCxnSpPr>
            <a:cxnSpLocks/>
          </p:cNvCxnSpPr>
          <p:nvPr/>
        </p:nvCxnSpPr>
        <p:spPr>
          <a:xfrm>
            <a:off x="2763981" y="1704109"/>
            <a:ext cx="4447309" cy="27432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AB9E91-EA24-4A14-BF3D-274CB11CC34A}"/>
              </a:ext>
            </a:extLst>
          </p:cNvPr>
          <p:cNvCxnSpPr>
            <a:cxnSpLocks/>
          </p:cNvCxnSpPr>
          <p:nvPr/>
        </p:nvCxnSpPr>
        <p:spPr>
          <a:xfrm flipH="1">
            <a:off x="2587338" y="1693718"/>
            <a:ext cx="187035" cy="303414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028A05C-49B8-402B-9226-A0A52F65DEF8}"/>
              </a:ext>
            </a:extLst>
          </p:cNvPr>
          <p:cNvSpPr txBox="1"/>
          <p:nvPr/>
        </p:nvSpPr>
        <p:spPr>
          <a:xfrm>
            <a:off x="2005445" y="1246909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Same species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F2AC0F1-7CB9-4837-A504-11C83253CA46}"/>
              </a:ext>
            </a:extLst>
          </p:cNvPr>
          <p:cNvCxnSpPr>
            <a:cxnSpLocks/>
          </p:cNvCxnSpPr>
          <p:nvPr/>
        </p:nvCxnSpPr>
        <p:spPr>
          <a:xfrm flipH="1">
            <a:off x="2992582" y="1575954"/>
            <a:ext cx="5015344" cy="303761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319593D-CFA2-4B3E-B466-6AAB6DCBDA47}"/>
              </a:ext>
            </a:extLst>
          </p:cNvPr>
          <p:cNvCxnSpPr>
            <a:cxnSpLocks/>
          </p:cNvCxnSpPr>
          <p:nvPr/>
        </p:nvCxnSpPr>
        <p:spPr>
          <a:xfrm flipH="1">
            <a:off x="7273636" y="1565563"/>
            <a:ext cx="744683" cy="286096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416EBAA-A5E6-4E91-BF3A-0D034D4563B2}"/>
              </a:ext>
            </a:extLst>
          </p:cNvPr>
          <p:cNvSpPr txBox="1"/>
          <p:nvPr/>
        </p:nvSpPr>
        <p:spPr>
          <a:xfrm>
            <a:off x="7249390" y="1118754"/>
            <a:ext cx="2920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Different populations</a:t>
            </a:r>
          </a:p>
        </p:txBody>
      </p:sp>
    </p:spTree>
    <p:extLst>
      <p:ext uri="{BB962C8B-B14F-4D97-AF65-F5344CB8AC3E}">
        <p14:creationId xmlns:p14="http://schemas.microsoft.com/office/powerpoint/2010/main" val="1320170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EA44D32-CA97-469C-B098-4E7363804805}"/>
              </a:ext>
            </a:extLst>
          </p:cNvPr>
          <p:cNvGrpSpPr/>
          <p:nvPr/>
        </p:nvGrpSpPr>
        <p:grpSpPr>
          <a:xfrm>
            <a:off x="1601511" y="943762"/>
            <a:ext cx="2691979" cy="2135435"/>
            <a:chOff x="1601511" y="943762"/>
            <a:chExt cx="2691979" cy="213543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75B16AF-FCDD-4609-A3E2-E98FCE3F1A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01511" y="943762"/>
              <a:ext cx="2691979" cy="2135435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30B1DA4-A419-45D2-8A6C-808620215B92}"/>
                </a:ext>
              </a:extLst>
            </p:cNvPr>
            <p:cNvSpPr txBox="1"/>
            <p:nvPr/>
          </p:nvSpPr>
          <p:spPr>
            <a:xfrm>
              <a:off x="2362899" y="1036040"/>
              <a:ext cx="10781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Organism</a:t>
              </a:r>
            </a:p>
          </p:txBody>
        </p: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DC25485-A519-4973-A596-1A6296488855}"/>
              </a:ext>
            </a:extLst>
          </p:cNvPr>
          <p:cNvSpPr/>
          <p:nvPr/>
        </p:nvSpPr>
        <p:spPr>
          <a:xfrm>
            <a:off x="1524000" y="46141"/>
            <a:ext cx="9144000" cy="54947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Example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422D531-B6A8-4BB4-A98D-9D4E028CD01C}"/>
              </a:ext>
            </a:extLst>
          </p:cNvPr>
          <p:cNvGrpSpPr/>
          <p:nvPr/>
        </p:nvGrpSpPr>
        <p:grpSpPr>
          <a:xfrm>
            <a:off x="3459061" y="1712753"/>
            <a:ext cx="4335711" cy="449728"/>
            <a:chOff x="3459061" y="1712753"/>
            <a:chExt cx="4335711" cy="449728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5ACF8BA8-10A0-48FA-A319-CDDEE1047ACE}"/>
                </a:ext>
              </a:extLst>
            </p:cNvPr>
            <p:cNvCxnSpPr>
              <a:cxnSpLocks/>
            </p:cNvCxnSpPr>
            <p:nvPr/>
          </p:nvCxnSpPr>
          <p:spPr>
            <a:xfrm>
              <a:off x="3555259" y="2162481"/>
              <a:ext cx="4239513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037208C-9ABC-4799-9597-402A5D2954F4}"/>
                </a:ext>
              </a:extLst>
            </p:cNvPr>
            <p:cNvSpPr txBox="1"/>
            <p:nvPr/>
          </p:nvSpPr>
          <p:spPr>
            <a:xfrm>
              <a:off x="3459061" y="1712753"/>
              <a:ext cx="37403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If you found it first, you get to name it</a:t>
              </a:r>
            </a:p>
          </p:txBody>
        </p:sp>
      </p:grp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3938809-A909-4911-A2F8-96E2D0825CE2}"/>
              </a:ext>
            </a:extLst>
          </p:cNvPr>
          <p:cNvSpPr/>
          <p:nvPr/>
        </p:nvSpPr>
        <p:spPr>
          <a:xfrm>
            <a:off x="7817140" y="1880533"/>
            <a:ext cx="1965822" cy="549479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Spoon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EFE5B4-9890-4392-B8BA-8168DDBCC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139" y="3359792"/>
            <a:ext cx="3607648" cy="25655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23EEC19-0794-45AB-9548-66A5513AB93A}"/>
              </a:ext>
            </a:extLst>
          </p:cNvPr>
          <p:cNvSpPr/>
          <p:nvPr/>
        </p:nvSpPr>
        <p:spPr>
          <a:xfrm>
            <a:off x="1951839" y="4693641"/>
            <a:ext cx="666924" cy="90181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591126A-F3F6-470D-A0CD-3508027AD061}"/>
              </a:ext>
            </a:extLst>
          </p:cNvPr>
          <p:cNvGrpSpPr/>
          <p:nvPr/>
        </p:nvGrpSpPr>
        <p:grpSpPr>
          <a:xfrm>
            <a:off x="2262232" y="4758680"/>
            <a:ext cx="5129867" cy="1861195"/>
            <a:chOff x="2262232" y="4758680"/>
            <a:chExt cx="5129867" cy="186119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306F412-CD61-482A-8DA5-6295D2DC4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16049" y="4758680"/>
              <a:ext cx="1676050" cy="1861195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B26826A-A707-45E5-B473-B9B13AFC56AB}"/>
                </a:ext>
              </a:extLst>
            </p:cNvPr>
            <p:cNvSpPr/>
            <p:nvPr/>
          </p:nvSpPr>
          <p:spPr>
            <a:xfrm>
              <a:off x="2262232" y="5612236"/>
              <a:ext cx="3481431" cy="668263"/>
            </a:xfrm>
            <a:custGeom>
              <a:avLst/>
              <a:gdLst>
                <a:gd name="connsiteX0" fmla="*/ 0 w 3481431"/>
                <a:gd name="connsiteY0" fmla="*/ 0 h 668263"/>
                <a:gd name="connsiteX1" fmla="*/ 1514213 w 3481431"/>
                <a:gd name="connsiteY1" fmla="*/ 616591 h 668263"/>
                <a:gd name="connsiteX2" fmla="*/ 3481431 w 3481431"/>
                <a:gd name="connsiteY2" fmla="*/ 591424 h 66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1431" h="668263">
                  <a:moveTo>
                    <a:pt x="0" y="0"/>
                  </a:moveTo>
                  <a:cubicBezTo>
                    <a:pt x="466987" y="259010"/>
                    <a:pt x="933974" y="518020"/>
                    <a:pt x="1514213" y="616591"/>
                  </a:cubicBezTo>
                  <a:cubicBezTo>
                    <a:pt x="2094452" y="715162"/>
                    <a:pt x="2787941" y="653293"/>
                    <a:pt x="3481431" y="591424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3D9FE1-28F2-4166-8930-EC147DAC9F59}"/>
              </a:ext>
            </a:extLst>
          </p:cNvPr>
          <p:cNvGrpSpPr/>
          <p:nvPr/>
        </p:nvGrpSpPr>
        <p:grpSpPr>
          <a:xfrm>
            <a:off x="7727585" y="3118499"/>
            <a:ext cx="2474827" cy="3600369"/>
            <a:chOff x="7727585" y="3118499"/>
            <a:chExt cx="2474827" cy="360036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B943F01-FD1E-4C27-B88B-4AF32F0C9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60717" y="3434434"/>
              <a:ext cx="2241695" cy="2001282"/>
            </a:xfrm>
            <a:prstGeom prst="rect">
              <a:avLst/>
            </a:prstGeom>
          </p:spPr>
        </p:pic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983ADBA-6247-4494-BE8A-1A631A99B2A9}"/>
                </a:ext>
              </a:extLst>
            </p:cNvPr>
            <p:cNvSpPr/>
            <p:nvPr/>
          </p:nvSpPr>
          <p:spPr>
            <a:xfrm rot="18752279">
              <a:off x="7071240" y="5697570"/>
              <a:ext cx="1677643" cy="364953"/>
            </a:xfrm>
            <a:custGeom>
              <a:avLst/>
              <a:gdLst>
                <a:gd name="connsiteX0" fmla="*/ 0 w 3481431"/>
                <a:gd name="connsiteY0" fmla="*/ 0 h 668263"/>
                <a:gd name="connsiteX1" fmla="*/ 1514213 w 3481431"/>
                <a:gd name="connsiteY1" fmla="*/ 616591 h 668263"/>
                <a:gd name="connsiteX2" fmla="*/ 3481431 w 3481431"/>
                <a:gd name="connsiteY2" fmla="*/ 591424 h 66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1431" h="668263">
                  <a:moveTo>
                    <a:pt x="0" y="0"/>
                  </a:moveTo>
                  <a:cubicBezTo>
                    <a:pt x="466987" y="259010"/>
                    <a:pt x="933974" y="518020"/>
                    <a:pt x="1514213" y="616591"/>
                  </a:cubicBezTo>
                  <a:cubicBezTo>
                    <a:pt x="2094452" y="715162"/>
                    <a:pt x="2787941" y="653293"/>
                    <a:pt x="3481431" y="591424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02B6AC8-CE15-40B0-8EE8-029D7DC3EB2A}"/>
                </a:ext>
              </a:extLst>
            </p:cNvPr>
            <p:cNvSpPr/>
            <p:nvPr/>
          </p:nvSpPr>
          <p:spPr>
            <a:xfrm>
              <a:off x="7888615" y="3118499"/>
              <a:ext cx="1784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Cutlery organizer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86C86D9-D197-4F7B-BB28-2998A77ED25F}"/>
              </a:ext>
            </a:extLst>
          </p:cNvPr>
          <p:cNvSpPr txBox="1"/>
          <p:nvPr/>
        </p:nvSpPr>
        <p:spPr>
          <a:xfrm>
            <a:off x="1553362" y="2910980"/>
            <a:ext cx="1859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Classification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3A1EA9-1D7A-40BB-A65F-833C20759FE9}"/>
              </a:ext>
            </a:extLst>
          </p:cNvPr>
          <p:cNvSpPr txBox="1"/>
          <p:nvPr/>
        </p:nvSpPr>
        <p:spPr>
          <a:xfrm>
            <a:off x="1592510" y="731241"/>
            <a:ext cx="1175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Naming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7B2D0A-20DE-40E4-9C41-1539B7B38E22}"/>
              </a:ext>
            </a:extLst>
          </p:cNvPr>
          <p:cNvSpPr/>
          <p:nvPr/>
        </p:nvSpPr>
        <p:spPr>
          <a:xfrm>
            <a:off x="1595306" y="2877425"/>
            <a:ext cx="8951054" cy="3833769"/>
          </a:xfrm>
          <a:prstGeom prst="rect">
            <a:avLst/>
          </a:prstGeom>
          <a:solidFill>
            <a:srgbClr val="FAC090">
              <a:alpha val="20000"/>
            </a:srgbClr>
          </a:solidFill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8F4CE9-5211-40BA-A06C-DBA620E7D433}"/>
              </a:ext>
            </a:extLst>
          </p:cNvPr>
          <p:cNvSpPr/>
          <p:nvPr/>
        </p:nvSpPr>
        <p:spPr>
          <a:xfrm>
            <a:off x="1586917" y="697686"/>
            <a:ext cx="8998592" cy="2045515"/>
          </a:xfrm>
          <a:prstGeom prst="rect">
            <a:avLst/>
          </a:prstGeom>
          <a:solidFill>
            <a:srgbClr val="FAC090">
              <a:alpha val="20000"/>
            </a:srgbClr>
          </a:solidFill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860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21" grpId="0"/>
      <p:bldP spid="23" grpId="0"/>
      <p:bldP spid="20" grpId="0" animBg="1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24A232B-E1AA-4FE8-AA90-75E9F71C8304}"/>
              </a:ext>
            </a:extLst>
          </p:cNvPr>
          <p:cNvSpPr/>
          <p:nvPr/>
        </p:nvSpPr>
        <p:spPr>
          <a:xfrm>
            <a:off x="2809709" y="5114329"/>
            <a:ext cx="6476301" cy="140935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A99A53-C422-40E4-B958-E62D2CB2B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85522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78D6C8F-5129-4FB6-9303-EC12CA8F77A4}"/>
              </a:ext>
            </a:extLst>
          </p:cNvPr>
          <p:cNvSpPr/>
          <p:nvPr/>
        </p:nvSpPr>
        <p:spPr>
          <a:xfrm>
            <a:off x="3170437" y="5709947"/>
            <a:ext cx="2722227" cy="6040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Naming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1AF4326-2C06-4CC9-96BE-3656C7AF3F5C}"/>
              </a:ext>
            </a:extLst>
          </p:cNvPr>
          <p:cNvSpPr/>
          <p:nvPr/>
        </p:nvSpPr>
        <p:spPr>
          <a:xfrm>
            <a:off x="6003119" y="5711345"/>
            <a:ext cx="3018638" cy="6040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Grouping/Placing/Classifying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CC4520-01CD-4D7C-853E-43B3E9E57186}"/>
              </a:ext>
            </a:extLst>
          </p:cNvPr>
          <p:cNvSpPr/>
          <p:nvPr/>
        </p:nvSpPr>
        <p:spPr>
          <a:xfrm>
            <a:off x="2895337" y="5183430"/>
            <a:ext cx="1155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Taxonomy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6D08C7-68D2-4F5D-91F8-C5816B642314}"/>
              </a:ext>
            </a:extLst>
          </p:cNvPr>
          <p:cNvSpPr/>
          <p:nvPr/>
        </p:nvSpPr>
        <p:spPr>
          <a:xfrm>
            <a:off x="3938028" y="5229328"/>
            <a:ext cx="52053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(the study of naming, and classifying groups of biological organisms)</a:t>
            </a:r>
          </a:p>
        </p:txBody>
      </p:sp>
    </p:spTree>
    <p:extLst>
      <p:ext uri="{BB962C8B-B14F-4D97-AF65-F5344CB8AC3E}">
        <p14:creationId xmlns:p14="http://schemas.microsoft.com/office/powerpoint/2010/main" val="1780980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8C8A7B-43F5-4A59-8662-95E99E07A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40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F8FB179-E30F-4631-946B-036BA7CBDCDA}"/>
              </a:ext>
            </a:extLst>
          </p:cNvPr>
          <p:cNvSpPr/>
          <p:nvPr/>
        </p:nvSpPr>
        <p:spPr>
          <a:xfrm>
            <a:off x="7010402" y="2434313"/>
            <a:ext cx="32255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Based on their parts: has four legs, laying eggs, etc.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50AB1A-65DE-4234-9E94-6EF3BAFCBA18}"/>
              </a:ext>
            </a:extLst>
          </p:cNvPr>
          <p:cNvSpPr/>
          <p:nvPr/>
        </p:nvSpPr>
        <p:spPr>
          <a:xfrm>
            <a:off x="6992394" y="979308"/>
            <a:ext cx="3123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/>
              <a:t>Aristotle</a:t>
            </a:r>
            <a:r>
              <a:rPr lang="en-US" dirty="0"/>
              <a:t> (Greece, 384–322 BC)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071973-E847-470D-96F4-9FDE8556C758}"/>
              </a:ext>
            </a:extLst>
          </p:cNvPr>
          <p:cNvSpPr/>
          <p:nvPr/>
        </p:nvSpPr>
        <p:spPr>
          <a:xfrm>
            <a:off x="6977700" y="1268729"/>
            <a:ext cx="25612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First to classify organisms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1DFAE19-88DE-4AF8-B1D3-C9360C4D4A4D}"/>
              </a:ext>
            </a:extLst>
          </p:cNvPr>
          <p:cNvSpPr/>
          <p:nvPr/>
        </p:nvSpPr>
        <p:spPr>
          <a:xfrm>
            <a:off x="7144627" y="1921080"/>
            <a:ext cx="2722227" cy="3733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A5EFE5C-DAD2-4739-BBAF-C5C4D4F6B3B5}"/>
              </a:ext>
            </a:extLst>
          </p:cNvPr>
          <p:cNvSpPr/>
          <p:nvPr/>
        </p:nvSpPr>
        <p:spPr>
          <a:xfrm>
            <a:off x="7166997" y="3608666"/>
            <a:ext cx="2722227" cy="3733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Grouping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08DB73-59E8-4761-9B6F-7DA77C1DC8EA}"/>
              </a:ext>
            </a:extLst>
          </p:cNvPr>
          <p:cNvSpPr/>
          <p:nvPr/>
        </p:nvSpPr>
        <p:spPr>
          <a:xfrm>
            <a:off x="6993623" y="3832478"/>
            <a:ext cx="329006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He group living things into:</a:t>
            </a:r>
          </a:p>
          <a:p>
            <a:endParaRPr lang="en-US" dirty="0"/>
          </a:p>
          <a:p>
            <a:r>
              <a:rPr lang="en-US" dirty="0"/>
              <a:t>Plants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Animals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A4FD77-276B-4D94-B99A-F74D8C926CBE}"/>
              </a:ext>
            </a:extLst>
          </p:cNvPr>
          <p:cNvSpPr/>
          <p:nvPr/>
        </p:nvSpPr>
        <p:spPr>
          <a:xfrm>
            <a:off x="6879753" y="383689"/>
            <a:ext cx="34484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The Aristotelian system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089A23-20DD-490C-91A1-D5412E2D9EA6}"/>
              </a:ext>
            </a:extLst>
          </p:cNvPr>
          <p:cNvSpPr/>
          <p:nvPr/>
        </p:nvSpPr>
        <p:spPr>
          <a:xfrm>
            <a:off x="6976843" y="5748369"/>
            <a:ext cx="31458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Animal Subgroups:</a:t>
            </a:r>
            <a:r>
              <a:rPr lang="en-US" sz="1400" dirty="0"/>
              <a:t> Land, Water, Air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31CBE1-BF20-4DE7-9055-2A83938F1DD2}"/>
              </a:ext>
            </a:extLst>
          </p:cNvPr>
          <p:cNvSpPr/>
          <p:nvPr/>
        </p:nvSpPr>
        <p:spPr>
          <a:xfrm>
            <a:off x="6995019" y="4965395"/>
            <a:ext cx="31458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Plant Subgroups:</a:t>
            </a:r>
            <a:r>
              <a:rPr lang="en-US" sz="1400" dirty="0"/>
              <a:t> Small, Medium, Large</a:t>
            </a:r>
          </a:p>
        </p:txBody>
      </p:sp>
    </p:spTree>
    <p:extLst>
      <p:ext uri="{BB962C8B-B14F-4D97-AF65-F5344CB8AC3E}">
        <p14:creationId xmlns:p14="http://schemas.microsoft.com/office/powerpoint/2010/main" val="424679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 animBg="1"/>
      <p:bldP spid="8" grpId="0" animBg="1"/>
      <p:bldP spid="9" grpId="0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6574A-C795-46F9-A30D-E9BF0712A5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148" y="0"/>
            <a:ext cx="6858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7B86E91-2E94-41D6-A30A-CBA296F36BE7}"/>
              </a:ext>
            </a:extLst>
          </p:cNvPr>
          <p:cNvSpPr/>
          <p:nvPr/>
        </p:nvSpPr>
        <p:spPr>
          <a:xfrm>
            <a:off x="1524001" y="144602"/>
            <a:ext cx="91439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The Aristotelian system was not very good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D3B771-3CDE-4002-9555-B1F588B99998}"/>
              </a:ext>
            </a:extLst>
          </p:cNvPr>
          <p:cNvSpPr/>
          <p:nvPr/>
        </p:nvSpPr>
        <p:spPr>
          <a:xfrm>
            <a:off x="3921403" y="526301"/>
            <a:ext cx="46040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There were too many organisms that didn’t fit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B207A-3D4F-4719-B280-4BCB4753BA01}"/>
              </a:ext>
            </a:extLst>
          </p:cNvPr>
          <p:cNvSpPr/>
          <p:nvPr/>
        </p:nvSpPr>
        <p:spPr>
          <a:xfrm>
            <a:off x="7878660" y="2162075"/>
            <a:ext cx="3145872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The Aristotelian system: </a:t>
            </a:r>
          </a:p>
          <a:p>
            <a:r>
              <a:rPr lang="en-US" sz="1400" b="1" dirty="0"/>
              <a:t>Animals</a:t>
            </a:r>
          </a:p>
          <a:p>
            <a:r>
              <a:rPr lang="en-US" sz="1400" b="1" dirty="0"/>
              <a:t>Subgroups:</a:t>
            </a:r>
            <a:r>
              <a:rPr lang="en-US" sz="1400" dirty="0"/>
              <a:t> Land, Water, Air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F255297-0FC0-408F-9C6E-BC019F4A2A37}"/>
              </a:ext>
            </a:extLst>
          </p:cNvPr>
          <p:cNvGrpSpPr/>
          <p:nvPr/>
        </p:nvGrpSpPr>
        <p:grpSpPr>
          <a:xfrm>
            <a:off x="7190764" y="2936148"/>
            <a:ext cx="2435547" cy="1996580"/>
            <a:chOff x="7190764" y="2936148"/>
            <a:chExt cx="2435547" cy="199658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7FE08FD-F517-486F-B19D-A14EAB0BEC4A}"/>
                </a:ext>
              </a:extLst>
            </p:cNvPr>
            <p:cNvSpPr/>
            <p:nvPr/>
          </p:nvSpPr>
          <p:spPr>
            <a:xfrm>
              <a:off x="7190764" y="2936148"/>
              <a:ext cx="2348918" cy="1996580"/>
            </a:xfrm>
            <a:custGeom>
              <a:avLst/>
              <a:gdLst>
                <a:gd name="connsiteX0" fmla="*/ 0 w 1853967"/>
                <a:gd name="connsiteY0" fmla="*/ 2025941 h 2025941"/>
                <a:gd name="connsiteX1" fmla="*/ 1468074 w 1853967"/>
                <a:gd name="connsiteY1" fmla="*/ 1338044 h 2025941"/>
                <a:gd name="connsiteX2" fmla="*/ 1853967 w 1853967"/>
                <a:gd name="connsiteY2" fmla="*/ 0 h 202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3967" h="2025941">
                  <a:moveTo>
                    <a:pt x="0" y="2025941"/>
                  </a:moveTo>
                  <a:cubicBezTo>
                    <a:pt x="579540" y="1850821"/>
                    <a:pt x="1159080" y="1675701"/>
                    <a:pt x="1468074" y="1338044"/>
                  </a:cubicBezTo>
                  <a:cubicBezTo>
                    <a:pt x="1777069" y="1000387"/>
                    <a:pt x="1815518" y="500193"/>
                    <a:pt x="1853967" y="0"/>
                  </a:cubicBezTo>
                </a:path>
              </a:pathLst>
            </a:custGeom>
            <a:noFill/>
            <a:ln w="57150"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8A3EA48-4695-4B97-8C16-0CA2B0DEA7A5}"/>
                </a:ext>
              </a:extLst>
            </p:cNvPr>
            <p:cNvSpPr/>
            <p:nvPr/>
          </p:nvSpPr>
          <p:spPr>
            <a:xfrm>
              <a:off x="8872194" y="4158734"/>
              <a:ext cx="754117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dirty="0"/>
                <a:t>Young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41E918B-636B-4E23-B830-F6A860BC0F32}"/>
              </a:ext>
            </a:extLst>
          </p:cNvPr>
          <p:cNvGrpSpPr/>
          <p:nvPr/>
        </p:nvGrpSpPr>
        <p:grpSpPr>
          <a:xfrm>
            <a:off x="7182375" y="2950130"/>
            <a:ext cx="2004927" cy="2003570"/>
            <a:chOff x="7182375" y="2950130"/>
            <a:chExt cx="2004927" cy="200357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428A77B-7F5C-494E-A464-4D3A89A9D4FF}"/>
                </a:ext>
              </a:extLst>
            </p:cNvPr>
            <p:cNvSpPr/>
            <p:nvPr/>
          </p:nvSpPr>
          <p:spPr>
            <a:xfrm>
              <a:off x="7182375" y="2950130"/>
              <a:ext cx="1782661" cy="2003570"/>
            </a:xfrm>
            <a:custGeom>
              <a:avLst/>
              <a:gdLst>
                <a:gd name="connsiteX0" fmla="*/ 0 w 1853967"/>
                <a:gd name="connsiteY0" fmla="*/ 2025941 h 2025941"/>
                <a:gd name="connsiteX1" fmla="*/ 1468074 w 1853967"/>
                <a:gd name="connsiteY1" fmla="*/ 1338044 h 2025941"/>
                <a:gd name="connsiteX2" fmla="*/ 1853967 w 1853967"/>
                <a:gd name="connsiteY2" fmla="*/ 0 h 202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3967" h="2025941">
                  <a:moveTo>
                    <a:pt x="0" y="2025941"/>
                  </a:moveTo>
                  <a:cubicBezTo>
                    <a:pt x="579540" y="1850821"/>
                    <a:pt x="1159080" y="1675701"/>
                    <a:pt x="1468074" y="1338044"/>
                  </a:cubicBezTo>
                  <a:cubicBezTo>
                    <a:pt x="1777069" y="1000387"/>
                    <a:pt x="1815518" y="500193"/>
                    <a:pt x="1853967" y="0"/>
                  </a:cubicBezTo>
                </a:path>
              </a:pathLst>
            </a:custGeom>
            <a:noFill/>
            <a:ln w="57150"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E68BE86-FEDC-468E-9CE6-C6A485E58A3C}"/>
                </a:ext>
              </a:extLst>
            </p:cNvPr>
            <p:cNvSpPr/>
            <p:nvPr/>
          </p:nvSpPr>
          <p:spPr>
            <a:xfrm>
              <a:off x="8496087" y="3413512"/>
              <a:ext cx="691215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dirty="0"/>
                <a:t>Adult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50E379B6-7D98-4D31-AEE2-185CB78B37AB}"/>
              </a:ext>
            </a:extLst>
          </p:cNvPr>
          <p:cNvSpPr txBox="1"/>
          <p:nvPr/>
        </p:nvSpPr>
        <p:spPr>
          <a:xfrm>
            <a:off x="4745677" y="1675671"/>
            <a:ext cx="1372492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0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0945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69D83B-26DB-4B21-8588-7CB4982A2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040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123CA8-269E-48C2-8924-D454D164AD36}"/>
              </a:ext>
            </a:extLst>
          </p:cNvPr>
          <p:cNvSpPr/>
          <p:nvPr/>
        </p:nvSpPr>
        <p:spPr>
          <a:xfrm>
            <a:off x="6718153" y="559858"/>
            <a:ext cx="2594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/>
              <a:t>Carolus Linnaeus </a:t>
            </a:r>
            <a:r>
              <a:rPr lang="en-US" dirty="0"/>
              <a:t>(1700’s)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0D5D6E-F375-49A0-A58D-4162A34374F9}"/>
              </a:ext>
            </a:extLst>
          </p:cNvPr>
          <p:cNvSpPr/>
          <p:nvPr/>
        </p:nvSpPr>
        <p:spPr>
          <a:xfrm>
            <a:off x="5776314" y="77300"/>
            <a:ext cx="49367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The Linnaean Classification System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2A914E-E6DD-4AE0-86F7-9177E03DCF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630" y="3159564"/>
            <a:ext cx="1519743" cy="36984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CB0921F-AADC-40B4-95C7-F0B1A44472C7}"/>
              </a:ext>
            </a:extLst>
          </p:cNvPr>
          <p:cNvSpPr/>
          <p:nvPr/>
        </p:nvSpPr>
        <p:spPr>
          <a:xfrm>
            <a:off x="6713886" y="857669"/>
            <a:ext cx="20107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Father of taxonomy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67EFF6-9DC4-4165-9D89-B81BFB73A56E}"/>
              </a:ext>
            </a:extLst>
          </p:cNvPr>
          <p:cNvSpPr/>
          <p:nvPr/>
        </p:nvSpPr>
        <p:spPr>
          <a:xfrm>
            <a:off x="7060736" y="1972918"/>
            <a:ext cx="32255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Binomial naming system: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5F3A693-2043-469C-B83D-ED4C03DB65E2}"/>
              </a:ext>
            </a:extLst>
          </p:cNvPr>
          <p:cNvSpPr/>
          <p:nvPr/>
        </p:nvSpPr>
        <p:spPr>
          <a:xfrm>
            <a:off x="7153016" y="1593910"/>
            <a:ext cx="2722227" cy="3733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95D881-CA89-4DE5-AF87-4B53B43CA7D8}"/>
              </a:ext>
            </a:extLst>
          </p:cNvPr>
          <p:cNvSpPr/>
          <p:nvPr/>
        </p:nvSpPr>
        <p:spPr>
          <a:xfrm>
            <a:off x="7086350" y="2761967"/>
            <a:ext cx="15007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Homo sapiens</a:t>
            </a:r>
            <a:endParaRPr lang="en-US" dirty="0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5A8FE266-E81A-4928-9498-153E73207E13}"/>
              </a:ext>
            </a:extLst>
          </p:cNvPr>
          <p:cNvSpPr/>
          <p:nvPr/>
        </p:nvSpPr>
        <p:spPr>
          <a:xfrm rot="5400000">
            <a:off x="7291432" y="2424419"/>
            <a:ext cx="348143" cy="557868"/>
          </a:xfrm>
          <a:prstGeom prst="leftBrace">
            <a:avLst>
              <a:gd name="adj1" fmla="val 8333"/>
              <a:gd name="adj2" fmla="val 515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888F8318-3823-4BD2-B3FB-9AA795ABC36C}"/>
              </a:ext>
            </a:extLst>
          </p:cNvPr>
          <p:cNvSpPr/>
          <p:nvPr/>
        </p:nvSpPr>
        <p:spPr>
          <a:xfrm rot="5400000">
            <a:off x="7982824" y="2339833"/>
            <a:ext cx="342550" cy="724250"/>
          </a:xfrm>
          <a:prstGeom prst="leftBrace">
            <a:avLst>
              <a:gd name="adj1" fmla="val 8333"/>
              <a:gd name="adj2" fmla="val 376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5E38B08-8E5D-4027-A536-88EB6F9869F4}"/>
              </a:ext>
            </a:extLst>
          </p:cNvPr>
          <p:cNvSpPr/>
          <p:nvPr/>
        </p:nvSpPr>
        <p:spPr>
          <a:xfrm>
            <a:off x="7129246" y="3319246"/>
            <a:ext cx="2722227" cy="3733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Grouping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678DD7-6067-447B-B602-272AB3D0D521}"/>
              </a:ext>
            </a:extLst>
          </p:cNvPr>
          <p:cNvSpPr/>
          <p:nvPr/>
        </p:nvSpPr>
        <p:spPr>
          <a:xfrm>
            <a:off x="7049551" y="2164588"/>
            <a:ext cx="9017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Genus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CAB34CB-DE57-4A93-BE8F-3279DA7F5019}"/>
              </a:ext>
            </a:extLst>
          </p:cNvPr>
          <p:cNvSpPr/>
          <p:nvPr/>
        </p:nvSpPr>
        <p:spPr>
          <a:xfrm>
            <a:off x="8342616" y="4083235"/>
            <a:ext cx="23253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Groupings based on structural similarities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878DF8-9EF6-407B-95CB-36B3BF4DE613}"/>
              </a:ext>
            </a:extLst>
          </p:cNvPr>
          <p:cNvSpPr/>
          <p:nvPr/>
        </p:nvSpPr>
        <p:spPr>
          <a:xfrm>
            <a:off x="7000730" y="3743827"/>
            <a:ext cx="23712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Taxonomic hierarchy</a:t>
            </a:r>
            <a:endParaRPr lang="en-US" sz="2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5DB15B-55C1-4B08-A715-F05C41F69A1F}"/>
              </a:ext>
            </a:extLst>
          </p:cNvPr>
          <p:cNvSpPr/>
          <p:nvPr/>
        </p:nvSpPr>
        <p:spPr>
          <a:xfrm>
            <a:off x="7705533" y="2171214"/>
            <a:ext cx="39828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+</a:t>
            </a:r>
            <a:r>
              <a:rPr lang="en-US" i="1" dirty="0"/>
              <a:t> specific name (Specific epithet)</a:t>
            </a:r>
          </a:p>
        </p:txBody>
      </p:sp>
    </p:spTree>
    <p:extLst>
      <p:ext uri="{BB962C8B-B14F-4D97-AF65-F5344CB8AC3E}">
        <p14:creationId xmlns:p14="http://schemas.microsoft.com/office/powerpoint/2010/main" val="1855232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 animBg="1"/>
      <p:bldP spid="10" grpId="0"/>
      <p:bldP spid="12" grpId="0" animBg="1"/>
      <p:bldP spid="13" grpId="0" animBg="1"/>
      <p:bldP spid="14" grpId="0" animBg="1"/>
      <p:bldP spid="16" grpId="0"/>
      <p:bldP spid="17" grpId="0"/>
      <p:bldP spid="18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49AEA0-99CD-4492-AA8F-997D7AE63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166" y="172279"/>
            <a:ext cx="2499919" cy="24311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692B51-A302-4851-9F94-412D5C966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829" y="2201064"/>
            <a:ext cx="7297089" cy="459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959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AC6BE4-EA9F-454D-82EE-BEB8E68DB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984212"/>
            <a:ext cx="3364957" cy="32422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199A90-A214-414F-A9BB-0F2FF2EB93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296" y="1573914"/>
            <a:ext cx="5049321" cy="2509869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624E0B3-3AC3-4D85-9540-60C0B427268F}"/>
              </a:ext>
            </a:extLst>
          </p:cNvPr>
          <p:cNvGrpSpPr/>
          <p:nvPr/>
        </p:nvGrpSpPr>
        <p:grpSpPr>
          <a:xfrm>
            <a:off x="1762539" y="3207027"/>
            <a:ext cx="6652591" cy="3650973"/>
            <a:chOff x="1762539" y="3207027"/>
            <a:chExt cx="6652591" cy="365097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606C5F-D221-446F-8263-BEA541340EB5}"/>
                </a:ext>
              </a:extLst>
            </p:cNvPr>
            <p:cNvSpPr txBox="1"/>
            <p:nvPr/>
          </p:nvSpPr>
          <p:spPr>
            <a:xfrm>
              <a:off x="3382161" y="5230535"/>
              <a:ext cx="117026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Original Linnaean system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70AEBB3-2EF3-407A-AAF1-6D1952147425}"/>
                </a:ext>
              </a:extLst>
            </p:cNvPr>
            <p:cNvSpPr/>
            <p:nvPr/>
          </p:nvSpPr>
          <p:spPr>
            <a:xfrm>
              <a:off x="1762539" y="3803374"/>
              <a:ext cx="2047461" cy="2668733"/>
            </a:xfrm>
            <a:custGeom>
              <a:avLst/>
              <a:gdLst>
                <a:gd name="connsiteX0" fmla="*/ 0 w 604008"/>
                <a:gd name="connsiteY0" fmla="*/ 0 h 2877424"/>
                <a:gd name="connsiteX1" fmla="*/ 197142 w 604008"/>
                <a:gd name="connsiteY1" fmla="*/ 1895912 h 2877424"/>
                <a:gd name="connsiteX2" fmla="*/ 604008 w 604008"/>
                <a:gd name="connsiteY2" fmla="*/ 2877424 h 2877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4008" h="2877424">
                  <a:moveTo>
                    <a:pt x="0" y="0"/>
                  </a:moveTo>
                  <a:cubicBezTo>
                    <a:pt x="48237" y="708170"/>
                    <a:pt x="96474" y="1416341"/>
                    <a:pt x="197142" y="1895912"/>
                  </a:cubicBezTo>
                  <a:cubicBezTo>
                    <a:pt x="297810" y="2375483"/>
                    <a:pt x="450909" y="2626453"/>
                    <a:pt x="604008" y="2877424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F204F5C-FC2D-4B46-870D-4EB0CE28E982}"/>
                </a:ext>
              </a:extLst>
            </p:cNvPr>
            <p:cNvSpPr/>
            <p:nvPr/>
          </p:nvSpPr>
          <p:spPr>
            <a:xfrm flipH="1">
              <a:off x="3893890" y="3207027"/>
              <a:ext cx="4521240" cy="3281858"/>
            </a:xfrm>
            <a:custGeom>
              <a:avLst/>
              <a:gdLst>
                <a:gd name="connsiteX0" fmla="*/ 0 w 604008"/>
                <a:gd name="connsiteY0" fmla="*/ 0 h 2877424"/>
                <a:gd name="connsiteX1" fmla="*/ 197142 w 604008"/>
                <a:gd name="connsiteY1" fmla="*/ 1895912 h 2877424"/>
                <a:gd name="connsiteX2" fmla="*/ 604008 w 604008"/>
                <a:gd name="connsiteY2" fmla="*/ 2877424 h 2877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4008" h="2877424">
                  <a:moveTo>
                    <a:pt x="0" y="0"/>
                  </a:moveTo>
                  <a:cubicBezTo>
                    <a:pt x="48237" y="708170"/>
                    <a:pt x="96474" y="1416341"/>
                    <a:pt x="197142" y="1895912"/>
                  </a:cubicBezTo>
                  <a:cubicBezTo>
                    <a:pt x="297810" y="2375483"/>
                    <a:pt x="450909" y="2626453"/>
                    <a:pt x="604008" y="2877424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F398D8C-A893-48C7-B944-764ED989019E}"/>
                </a:ext>
              </a:extLst>
            </p:cNvPr>
            <p:cNvSpPr txBox="1"/>
            <p:nvPr/>
          </p:nvSpPr>
          <p:spPr>
            <a:xfrm>
              <a:off x="3270309" y="6488668"/>
              <a:ext cx="164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Same group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5B694873-7B8F-4ECD-A23E-57F3F9E5C33C}"/>
              </a:ext>
            </a:extLst>
          </p:cNvPr>
          <p:cNvSpPr/>
          <p:nvPr/>
        </p:nvSpPr>
        <p:spPr>
          <a:xfrm>
            <a:off x="1" y="118097"/>
            <a:ext cx="65465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The original Linnaean system was not perfect</a:t>
            </a:r>
          </a:p>
        </p:txBody>
      </p:sp>
    </p:spTree>
    <p:extLst>
      <p:ext uri="{BB962C8B-B14F-4D97-AF65-F5344CB8AC3E}">
        <p14:creationId xmlns:p14="http://schemas.microsoft.com/office/powerpoint/2010/main" val="3122516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1281</TotalTime>
  <Words>579</Words>
  <Application>Microsoft Office PowerPoint</Application>
  <PresentationFormat>Widescreen</PresentationFormat>
  <Paragraphs>115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StoneSerifITCPro-Medium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Camilo Mora</dc:creator>
  <cp:lastModifiedBy>Camilo</cp:lastModifiedBy>
  <cp:revision>130</cp:revision>
  <dcterms:created xsi:type="dcterms:W3CDTF">2012-01-18T16:29:24Z</dcterms:created>
  <dcterms:modified xsi:type="dcterms:W3CDTF">2022-01-09T01:52:56Z</dcterms:modified>
</cp:coreProperties>
</file>

<file path=docProps/thumbnail.jpeg>
</file>